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2"/>
  </p:sldMasterIdLst>
  <p:notesMasterIdLst>
    <p:notesMasterId r:id="rId18"/>
  </p:notesMasterIdLst>
  <p:sldIdLst>
    <p:sldId id="1121" r:id="rId3"/>
    <p:sldId id="1411" r:id="rId4"/>
    <p:sldId id="1457" r:id="rId5"/>
    <p:sldId id="1444" r:id="rId6"/>
    <p:sldId id="1445" r:id="rId7"/>
    <p:sldId id="1449" r:id="rId8"/>
    <p:sldId id="1446" r:id="rId9"/>
    <p:sldId id="1447" r:id="rId10"/>
    <p:sldId id="1448" r:id="rId11"/>
    <p:sldId id="1458" r:id="rId12"/>
    <p:sldId id="1453" r:id="rId13"/>
    <p:sldId id="1454" r:id="rId14"/>
    <p:sldId id="1455" r:id="rId15"/>
    <p:sldId id="1456" r:id="rId16"/>
    <p:sldId id="1459" r:id="rId17"/>
  </p:sldIdLst>
  <p:sldSz cx="12192000" cy="6858000"/>
  <p:notesSz cx="6858000" cy="9144000"/>
  <p:embeddedFontLst>
    <p:embeddedFont>
      <p:font typeface="微软雅黑" pitchFamily="34" charset="-122"/>
      <p:regular r:id="rId19"/>
      <p:bold r:id="rId20"/>
    </p:embeddedFont>
    <p:embeddedFont>
      <p:font typeface="Calibri" pitchFamily="34" charset="0"/>
      <p:regular r:id="rId21"/>
      <p:bold r:id="rId22"/>
      <p:italic r:id="rId23"/>
      <p:boldItalic r:id="rId24"/>
    </p:embeddedFont>
    <p:embeddedFont>
      <p:font typeface="Calibri Light" pitchFamily="34" charset="0"/>
      <p:regular r:id="rId25"/>
      <p:italic r:id="rId26"/>
    </p:embeddedFont>
    <p:embeddedFont>
      <p:font typeface="迷你简汉真广标" charset="-122"/>
      <p:regular r:id="rId27"/>
    </p:embeddedFont>
    <p:embeddedFont>
      <p:font typeface="Impact" pitchFamily="34" charset="0"/>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48" userDrawn="1">
          <p15:clr>
            <a:srgbClr val="A4A3A4"/>
          </p15:clr>
        </p15:guide>
        <p15:guide id="2"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FF"/>
    <a:srgbClr val="2DA4B1"/>
    <a:srgbClr val="FF3300"/>
    <a:srgbClr val="C65885"/>
    <a:srgbClr val="01ACBE"/>
    <a:srgbClr val="407FD5"/>
    <a:srgbClr val="663A77"/>
    <a:srgbClr val="3579D3"/>
    <a:srgbClr val="35BD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1344" autoAdjust="0"/>
  </p:normalViewPr>
  <p:slideViewPr>
    <p:cSldViewPr snapToGrid="0" showGuides="1">
      <p:cViewPr>
        <p:scale>
          <a:sx n="60" d="100"/>
          <a:sy n="60" d="100"/>
        </p:scale>
        <p:origin x="-942" y="-90"/>
      </p:cViewPr>
      <p:guideLst>
        <p:guide orient="horz" pos="548"/>
        <p:guide pos="888"/>
      </p:guideLst>
    </p:cSldViewPr>
  </p:slideViewPr>
  <p:notesTextViewPr>
    <p:cViewPr>
      <p:scale>
        <a:sx n="1" d="1"/>
        <a:sy n="1" d="1"/>
      </p:scale>
      <p:origin x="0" y="0"/>
    </p:cViewPr>
  </p:notesTextViewPr>
  <p:sorterViewPr>
    <p:cViewPr varScale="1">
      <p:scale>
        <a:sx n="1" d="1"/>
        <a:sy n="1" d="1"/>
      </p:scale>
      <p:origin x="0" y="0"/>
    </p:cViewPr>
  </p:sorterViewPr>
  <p:gridSpacing cx="73728263" cy="7372826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3CDD8-018D-46F9-A32F-0CEAF8115217}" type="datetimeFigureOut">
              <a:rPr lang="zh-CN" altLang="en-US" smtClean="0"/>
              <a:pPr/>
              <a:t>2023/11/30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DB437-8167-4463-A042-CEF8D2D4FB5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pPr/>
              <a:t>2023/11/30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F79AE4B-7E0F-4952-BF6F-01DE59CE7ED2}"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5" name="直接连接符 4"/>
          <p:cNvCxnSpPr/>
          <p:nvPr userDrawn="1"/>
        </p:nvCxnSpPr>
        <p:spPr>
          <a:xfrm flipV="1">
            <a:off x="3025340" y="479822"/>
            <a:ext cx="83667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0" y="195105"/>
            <a:ext cx="3126223"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grpSp>
      <p:sp>
        <p:nvSpPr>
          <p:cNvPr id="22" name="标题占位符 1"/>
          <p:cNvSpPr>
            <a:spLocks noGrp="1"/>
          </p:cNvSpPr>
          <p:nvPr>
            <p:ph type="title"/>
          </p:nvPr>
        </p:nvSpPr>
        <p:spPr>
          <a:xfrm>
            <a:off x="416318" y="206333"/>
            <a:ext cx="3050831" cy="546975"/>
          </a:xfrm>
          <a:prstGeom prst="rect">
            <a:avLst/>
          </a:prstGeom>
        </p:spPr>
        <p:txBody>
          <a:bodyPr vert="horz" lIns="91440" tIns="45720" rIns="91440" bIns="45720" rtlCol="0" anchor="ctr">
            <a:normAutofit/>
          </a:bodyPr>
          <a:lstStyle>
            <a:lvl1pPr>
              <a:defRPr sz="1800">
                <a:solidFill>
                  <a:schemeClr val="bg1"/>
                </a:solidFill>
                <a:latin typeface="迷你简汉真广标" panose="02010600030101010101" pitchFamily="49" charset="-122"/>
                <a:ea typeface="迷你简汉真广标" panose="02010600030101010101" pitchFamily="49" charset="-122"/>
              </a:defRPr>
            </a:lvl1pPr>
          </a:lstStyle>
          <a:p>
            <a:r>
              <a:rPr lang="zh-CN" altLang="en-US" dirty="0" smtClean="0"/>
              <a:t>单击此处编辑母版标题样式</a:t>
            </a:r>
            <a:endParaRPr lang="zh-CN" altLang="en-US" dirty="0"/>
          </a:p>
        </p:txBody>
      </p:sp>
      <p:sp>
        <p:nvSpPr>
          <p:cNvPr id="23" name="页脚占位符 2"/>
          <p:cNvSpPr txBox="1"/>
          <p:nvPr userDrawn="1"/>
        </p:nvSpPr>
        <p:spPr>
          <a:xfrm>
            <a:off x="8077314" y="6468894"/>
            <a:ext cx="4114858" cy="365125"/>
          </a:xfrm>
          <a:prstGeom prst="rect">
            <a:avLst/>
          </a:prstGeom>
        </p:spPr>
        <p:txBody>
          <a:bodyPr vert="horz" lIns="91441" tIns="45720" rIns="91441"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395" u="sng" dirty="0" smtClean="0">
                <a:solidFill>
                  <a:prstClr val="black">
                    <a:tint val="75000"/>
                  </a:prstClr>
                </a:solidFill>
                <a:latin typeface="迷你简汉真广标" panose="02010600030101010101" pitchFamily="49" charset="-122"/>
                <a:ea typeface="迷你简汉真广标" panose="02010600030101010101" pitchFamily="49" charset="-122"/>
              </a:rPr>
              <a:t>欢迎访问</a:t>
            </a:r>
            <a:r>
              <a:rPr lang="zh-CN" altLang="en-US" sz="1395" u="sng" dirty="0" smtClean="0">
                <a:solidFill>
                  <a:prstClr val="black">
                    <a:tint val="75000"/>
                  </a:prstClr>
                </a:solidFill>
                <a:latin typeface="Impact" panose="020B0806030902050204" pitchFamily="34" charset="0"/>
              </a:rPr>
              <a:t>：</a:t>
            </a:r>
            <a:r>
              <a:rPr lang="en-US" altLang="zh-CN" sz="1395" u="sng" dirty="0" smtClean="0">
                <a:solidFill>
                  <a:prstClr val="black">
                    <a:tint val="75000"/>
                  </a:prstClr>
                </a:solidFill>
                <a:latin typeface="Impact" panose="020B0806030902050204" pitchFamily="34" charset="0"/>
              </a:rPr>
              <a:t>xiaoer.yanj.cn</a:t>
            </a:r>
            <a:endParaRPr lang="zh-CN" altLang="en-US" sz="1395" u="sng" dirty="0">
              <a:solidFill>
                <a:prstClr val="black">
                  <a:tint val="75000"/>
                </a:prstClr>
              </a:solidFill>
              <a:latin typeface="Impact" panose="020B080603090205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bg>
      <p:bgPr>
        <a:noFill/>
        <a:effectLst/>
      </p:bgPr>
    </p:bg>
    <p:spTree>
      <p:nvGrpSpPr>
        <p:cNvPr id="1" name=""/>
        <p:cNvGrpSpPr/>
        <p:nvPr/>
      </p:nvGrpSpPr>
      <p:grpSpPr>
        <a:xfrm>
          <a:off x="0" y="0"/>
          <a:ext cx="0" cy="0"/>
          <a:chOff x="0" y="0"/>
          <a:chExt cx="0" cy="0"/>
        </a:xfrm>
      </p:grpSpPr>
      <p:cxnSp>
        <p:nvCxnSpPr>
          <p:cNvPr id="5" name="直接连接符 4"/>
          <p:cNvCxnSpPr/>
          <p:nvPr userDrawn="1"/>
        </p:nvCxnSpPr>
        <p:spPr>
          <a:xfrm flipV="1">
            <a:off x="3025340" y="479822"/>
            <a:ext cx="83667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0" y="195105"/>
            <a:ext cx="3126223"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grpSp>
      <p:sp>
        <p:nvSpPr>
          <p:cNvPr id="22" name="标题占位符 1"/>
          <p:cNvSpPr>
            <a:spLocks noGrp="1"/>
          </p:cNvSpPr>
          <p:nvPr>
            <p:ph type="title"/>
          </p:nvPr>
        </p:nvSpPr>
        <p:spPr>
          <a:xfrm>
            <a:off x="416318" y="206333"/>
            <a:ext cx="3050831" cy="546975"/>
          </a:xfrm>
          <a:prstGeom prst="rect">
            <a:avLst/>
          </a:prstGeom>
        </p:spPr>
        <p:txBody>
          <a:bodyPr vert="horz" lIns="91440" tIns="45720" rIns="91440" bIns="45720" rtlCol="0" anchor="ctr">
            <a:normAutofit/>
          </a:bodyPr>
          <a:lstStyle>
            <a:lvl1pPr>
              <a:defRPr sz="1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pPr/>
              <a:t>2023/11/30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cxnSp>
        <p:nvCxnSpPr>
          <p:cNvPr id="5" name="直接连接符 4"/>
          <p:cNvCxnSpPr/>
          <p:nvPr userDrawn="1"/>
        </p:nvCxnSpPr>
        <p:spPr>
          <a:xfrm flipV="1">
            <a:off x="3025340" y="479822"/>
            <a:ext cx="83667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0" y="195105"/>
            <a:ext cx="3126223"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grpSp>
      <p:sp>
        <p:nvSpPr>
          <p:cNvPr id="22" name="标题占位符 1"/>
          <p:cNvSpPr>
            <a:spLocks noGrp="1"/>
          </p:cNvSpPr>
          <p:nvPr>
            <p:ph type="title"/>
          </p:nvPr>
        </p:nvSpPr>
        <p:spPr>
          <a:xfrm>
            <a:off x="416318" y="206333"/>
            <a:ext cx="3050831" cy="546975"/>
          </a:xfrm>
          <a:prstGeom prst="rect">
            <a:avLst/>
          </a:prstGeom>
        </p:spPr>
        <p:txBody>
          <a:bodyPr vert="horz" lIns="91440" tIns="45720" rIns="91440" bIns="45720" rtlCol="0" anchor="ctr">
            <a:normAutofit/>
          </a:bodyPr>
          <a:lstStyle>
            <a:lvl1pPr>
              <a:defRPr sz="1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文本框 3"/>
          <p:cNvSpPr txBox="1"/>
          <p:nvPr/>
        </p:nvSpPr>
        <p:spPr>
          <a:xfrm>
            <a:off x="8841740" y="262255"/>
            <a:ext cx="1554480" cy="245110"/>
          </a:xfrm>
          <a:prstGeom prst="rect">
            <a:avLst/>
          </a:prstGeom>
          <a:noFill/>
        </p:spPr>
        <p:txBody>
          <a:bodyPr wrap="none" rtlCol="0" anchor="t">
            <a:spAutoFit/>
          </a:bodyPr>
          <a:lstStyle/>
          <a:p>
            <a:pPr lvl="3" algn="l"/>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pPr/>
              <a:t>2023/11/30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F79AE4B-7E0F-4952-BF6F-01DE59CE7ED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3000">
              <a:schemeClr val="bg1">
                <a:lumMod val="97000"/>
              </a:schemeClr>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12" y="365125"/>
            <a:ext cx="10515749"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12" y="1825625"/>
            <a:ext cx="10515749"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12" y="6356350"/>
            <a:ext cx="274323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B0C53-5EA7-4A7B-B035-0D740D79EBF9}" type="datetimeFigureOut">
              <a:rPr lang="zh-CN" altLang="en-US" smtClean="0">
                <a:solidFill>
                  <a:prstClr val="black">
                    <a:tint val="75000"/>
                  </a:prstClr>
                </a:solidFill>
              </a:rPr>
              <a:pPr/>
              <a:t>2023/11/30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57" y="6356350"/>
            <a:ext cx="41148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722" y="6356350"/>
            <a:ext cx="27432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AE4B-7E0F-4952-BF6F-01DE59CE7ED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3000">
              <a:schemeClr val="bg1">
                <a:lumMod val="97000"/>
              </a:schemeClr>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12" y="365125"/>
            <a:ext cx="10515749"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12" y="1825625"/>
            <a:ext cx="10515749"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12" y="6356350"/>
            <a:ext cx="274323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B0C53-5EA7-4A7B-B035-0D740D79EBF9}" type="datetimeFigureOut">
              <a:rPr lang="zh-CN" altLang="en-US" smtClean="0">
                <a:solidFill>
                  <a:prstClr val="black">
                    <a:tint val="75000"/>
                  </a:prstClr>
                </a:solidFill>
              </a:rPr>
              <a:pPr/>
              <a:t>2023/11/30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57" y="6356350"/>
            <a:ext cx="41148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722" y="6356350"/>
            <a:ext cx="27432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AE4B-7E0F-4952-BF6F-01DE59CE7ED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slideLayout" Target="../slideLayouts/slideLayout3.xml"/><Relationship Id="rId4" Type="http://schemas.openxmlformats.org/officeDocument/2006/relationships/tags" Target="../tags/tag15.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301625" y="3123565"/>
            <a:ext cx="11454130" cy="1845310"/>
          </a:xfrm>
          <a:prstGeom prst="rect">
            <a:avLst/>
          </a:prstGeom>
          <a:noFill/>
        </p:spPr>
        <p:txBody>
          <a:bodyPr wrap="square" rtlCol="0">
            <a:spAutoFit/>
          </a:bodyPr>
          <a:lstStyle/>
          <a:p>
            <a:pPr algn="ctr">
              <a:lnSpc>
                <a:spcPct val="150000"/>
              </a:lnSpc>
            </a:pPr>
            <a:r>
              <a:rPr lang="zh-CN" altLang="en-US" sz="4000" b="1" dirty="0">
                <a:solidFill>
                  <a:schemeClr val="tx1"/>
                </a:solidFill>
                <a:latin typeface="微软雅黑" panose="020B0503020204020204" pitchFamily="34" charset="-122"/>
                <a:ea typeface="微软雅黑" panose="020B0503020204020204" pitchFamily="34" charset="-122"/>
              </a:rPr>
              <a:t>湖南开放大学</a:t>
            </a:r>
            <a:r>
              <a:rPr lang="zh-CN" altLang="en-US" sz="4000" b="1" dirty="0" smtClean="0">
                <a:solidFill>
                  <a:schemeClr val="tx1"/>
                </a:solidFill>
                <a:latin typeface="微软雅黑" panose="020B0503020204020204" pitchFamily="34" charset="-122"/>
                <a:ea typeface="微软雅黑" panose="020B0503020204020204" pitchFamily="34" charset="-122"/>
              </a:rPr>
              <a:t>2023年秋季</a:t>
            </a:r>
            <a:r>
              <a:rPr lang="zh-CN" altLang="en-US" sz="4000" b="1" dirty="0">
                <a:solidFill>
                  <a:schemeClr val="tx1"/>
                </a:solidFill>
                <a:latin typeface="微软雅黑" panose="020B0503020204020204" pitchFamily="34" charset="-122"/>
                <a:ea typeface="微软雅黑" panose="020B0503020204020204" pitchFamily="34" charset="-122"/>
              </a:rPr>
              <a:t>成</a:t>
            </a:r>
            <a:r>
              <a:rPr lang="zh-CN" altLang="en-US" sz="4000" b="1" dirty="0" smtClean="0">
                <a:solidFill>
                  <a:schemeClr val="tx1"/>
                </a:solidFill>
                <a:latin typeface="微软雅黑" panose="020B0503020204020204" pitchFamily="34" charset="-122"/>
                <a:ea typeface="微软雅黑" panose="020B0503020204020204" pitchFamily="34" charset="-122"/>
              </a:rPr>
              <a:t>招期末考试操作</a:t>
            </a:r>
            <a:r>
              <a:rPr lang="zh-CN" altLang="en-US" sz="4000" b="1" dirty="0">
                <a:solidFill>
                  <a:schemeClr val="tx1"/>
                </a:solidFill>
                <a:latin typeface="微软雅黑" panose="020B0503020204020204" pitchFamily="34" charset="-122"/>
                <a:ea typeface="微软雅黑" panose="020B0503020204020204" pitchFamily="34" charset="-122"/>
              </a:rPr>
              <a:t>手册</a:t>
            </a:r>
          </a:p>
          <a:p>
            <a:pPr indent="0" algn="ctr">
              <a:lnSpc>
                <a:spcPct val="150000"/>
              </a:lnSpc>
            </a:pPr>
            <a:r>
              <a:rPr lang="en-US" altLang="zh-CN" sz="3600" b="1" dirty="0">
                <a:solidFill>
                  <a:schemeClr val="tx1"/>
                </a:solidFill>
                <a:latin typeface="微软雅黑" panose="020B0503020204020204" pitchFamily="34" charset="-122"/>
                <a:ea typeface="微软雅黑" panose="020B0503020204020204" pitchFamily="34" charset="-122"/>
                <a:sym typeface="+mn-ea"/>
              </a:rPr>
              <a:t>                                            </a:t>
            </a:r>
            <a:endParaRPr lang="zh-CN" altLang="en-US" sz="1400" b="1"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custDataLst>
              <p:tags r:id="rId1"/>
            </p:custDataLst>
          </p:nvPr>
        </p:nvPicPr>
        <p:blipFill>
          <a:blip r:embed="rId3" cstate="print"/>
          <a:stretch>
            <a:fillRect/>
          </a:stretch>
        </p:blipFill>
        <p:spPr>
          <a:xfrm>
            <a:off x="76200" y="176530"/>
            <a:ext cx="4150995" cy="5327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íṡľïḋè"/>
          <p:cNvGrpSpPr/>
          <p:nvPr/>
        </p:nvGrpSpPr>
        <p:grpSpPr>
          <a:xfrm>
            <a:off x="-921385" y="1014730"/>
            <a:ext cx="2490470" cy="4778375"/>
            <a:chOff x="-930109" y="1051361"/>
            <a:chExt cx="2490640" cy="4778319"/>
          </a:xfrm>
        </p:grpSpPr>
        <p:sp>
          <p:nvSpPr>
            <p:cNvPr id="60" name="ïSļiḋè"/>
            <p:cNvSpPr/>
            <p:nvPr/>
          </p:nvSpPr>
          <p:spPr bwMode="auto">
            <a:xfrm rot="13500000">
              <a:off x="-930105" y="3969472"/>
              <a:ext cx="1860208" cy="1860208"/>
            </a:xfrm>
            <a:custGeom>
              <a:avLst/>
              <a:gdLst>
                <a:gd name="connsiteX0" fmla="*/ 0 w 2304255"/>
                <a:gd name="connsiteY0" fmla="*/ 0 h 2304255"/>
                <a:gd name="connsiteX1" fmla="*/ 2304255 w 2304255"/>
                <a:gd name="connsiteY1" fmla="*/ 2304255 h 2304255"/>
                <a:gd name="connsiteX2" fmla="*/ 0 w 2304255"/>
                <a:gd name="connsiteY2" fmla="*/ 2304255 h 2304255"/>
                <a:gd name="connsiteX3" fmla="*/ 0 w 2304255"/>
                <a:gd name="connsiteY3" fmla="*/ 0 h 2304255"/>
              </a:gdLst>
              <a:ahLst/>
              <a:cxnLst>
                <a:cxn ang="0">
                  <a:pos x="connsiteX0" y="connsiteY0"/>
                </a:cxn>
                <a:cxn ang="0">
                  <a:pos x="connsiteX1" y="connsiteY1"/>
                </a:cxn>
                <a:cxn ang="0">
                  <a:pos x="connsiteX2" y="connsiteY2"/>
                </a:cxn>
                <a:cxn ang="0">
                  <a:pos x="connsiteX3" y="connsiteY3"/>
                </a:cxn>
              </a:cxnLst>
              <a:rect l="l" t="t" r="r" b="b"/>
              <a:pathLst>
                <a:path w="2304255" h="2304255">
                  <a:moveTo>
                    <a:pt x="0" y="0"/>
                  </a:moveTo>
                  <a:lnTo>
                    <a:pt x="2304255" y="2304255"/>
                  </a:lnTo>
                  <a:lnTo>
                    <a:pt x="0" y="2304255"/>
                  </a:lnTo>
                  <a:lnTo>
                    <a:pt x="0" y="0"/>
                  </a:lnTo>
                  <a:close/>
                </a:path>
              </a:pathLst>
            </a:custGeom>
            <a:solidFill>
              <a:srgbClr val="378AAA"/>
            </a:solidFill>
            <a:ln w="19050">
              <a:noFill/>
              <a:round/>
            </a:ln>
          </p:spPr>
          <p:txBody>
            <a:bodyPr anchor="ctr"/>
            <a:lstStyle/>
            <a:p>
              <a:pPr algn="ctr"/>
              <a:endParaRPr/>
            </a:p>
          </p:txBody>
        </p:sp>
        <p:sp>
          <p:nvSpPr>
            <p:cNvPr id="61" name="ïsḷiḑé"/>
            <p:cNvSpPr/>
            <p:nvPr/>
          </p:nvSpPr>
          <p:spPr bwMode="auto">
            <a:xfrm rot="2700000">
              <a:off x="-930109" y="1051361"/>
              <a:ext cx="1860208" cy="1860208"/>
            </a:xfrm>
            <a:custGeom>
              <a:avLst/>
              <a:gdLst>
                <a:gd name="connsiteX0" fmla="*/ 0 w 1860208"/>
                <a:gd name="connsiteY0" fmla="*/ 0 h 1860208"/>
                <a:gd name="connsiteX1" fmla="*/ 1860208 w 1860208"/>
                <a:gd name="connsiteY1" fmla="*/ 0 h 1860208"/>
                <a:gd name="connsiteX2" fmla="*/ 1860208 w 1860208"/>
                <a:gd name="connsiteY2" fmla="*/ 1860208 h 1860208"/>
              </a:gdLst>
              <a:ahLst/>
              <a:cxnLst>
                <a:cxn ang="0">
                  <a:pos x="connsiteX0" y="connsiteY0"/>
                </a:cxn>
                <a:cxn ang="0">
                  <a:pos x="connsiteX1" y="connsiteY1"/>
                </a:cxn>
                <a:cxn ang="0">
                  <a:pos x="connsiteX2" y="connsiteY2"/>
                </a:cxn>
              </a:cxnLst>
              <a:rect l="l" t="t" r="r" b="b"/>
              <a:pathLst>
                <a:path w="1860208" h="1860208">
                  <a:moveTo>
                    <a:pt x="0" y="0"/>
                  </a:moveTo>
                  <a:lnTo>
                    <a:pt x="1860208" y="0"/>
                  </a:lnTo>
                  <a:lnTo>
                    <a:pt x="1860208" y="1860208"/>
                  </a:lnTo>
                  <a:close/>
                </a:path>
              </a:pathLst>
            </a:custGeom>
            <a:solidFill>
              <a:srgbClr val="3A94AE">
                <a:lumMod val="100000"/>
              </a:srgbClr>
            </a:solidFill>
            <a:ln w="19050">
              <a:noFill/>
              <a:round/>
            </a:ln>
          </p:spPr>
          <p:txBody>
            <a:bodyPr wrap="square" anchor="ctr">
              <a:noAutofit/>
            </a:bodyPr>
            <a:lstStyle/>
            <a:p>
              <a:pPr algn="ctr"/>
              <a:endParaRPr/>
            </a:p>
          </p:txBody>
        </p:sp>
        <p:sp>
          <p:nvSpPr>
            <p:cNvPr id="62" name="ïṣlîďé"/>
            <p:cNvSpPr/>
            <p:nvPr/>
          </p:nvSpPr>
          <p:spPr bwMode="auto">
            <a:xfrm rot="5400000">
              <a:off x="-780266" y="2648735"/>
              <a:ext cx="3121063" cy="156053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solidFill>
              <a:srgbClr val="768394">
                <a:alpha val="77000"/>
              </a:srgbClr>
            </a:solidFill>
            <a:ln w="19050">
              <a:noFill/>
              <a:round/>
            </a:ln>
          </p:spPr>
          <p:txBody>
            <a:bodyPr anchor="ctr"/>
            <a:lstStyle/>
            <a:p>
              <a:pPr algn="ctr"/>
              <a:endParaRPr/>
            </a:p>
          </p:txBody>
        </p:sp>
      </p:grpSp>
      <p:sp>
        <p:nvSpPr>
          <p:cNvPr id="77" name="iṡľide"/>
          <p:cNvSpPr txBox="1"/>
          <p:nvPr/>
        </p:nvSpPr>
        <p:spPr>
          <a:xfrm>
            <a:off x="2780030" y="2632710"/>
            <a:ext cx="7211060" cy="1519555"/>
          </a:xfrm>
          <a:prstGeom prst="rect">
            <a:avLst/>
          </a:prstGeom>
          <a:noFill/>
        </p:spPr>
        <p:txBody>
          <a:bodyPr wrap="none" lIns="90000" tIns="46800" rIns="90000" bIns="46800" anchor="b" anchorCtr="0"/>
          <a:lstStyle/>
          <a:p>
            <a:pPr algn="ctr"/>
            <a:r>
              <a:rPr lang="en-US" altLang="zh-CN"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 </a:t>
            </a:r>
          </a:p>
          <a:p>
            <a:pPr algn="ctr"/>
            <a:endParaRPr lang="zh-CN" altLang="en-US"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a:p>
            <a:pPr algn="ctr"/>
            <a:r>
              <a:rPr lang="zh-CN"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mn-ea"/>
              </a:rPr>
              <a:t>电脑</a:t>
            </a:r>
            <a:r>
              <a:rPr lang="zh-CN" altLang="en-US"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mn-ea"/>
              </a:rPr>
              <a:t>端</a:t>
            </a:r>
            <a:r>
              <a:rPr lang="zh-CN" altLang="en-US"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操作指南</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电脑端</a:t>
            </a:r>
            <a:r>
              <a:rPr lang="en-US" altLang="zh-CN" sz="1600"/>
              <a:t>-</a:t>
            </a:r>
            <a:r>
              <a:rPr lang="zh-CN" sz="1600"/>
              <a:t>登录</a:t>
            </a:r>
          </a:p>
        </p:txBody>
      </p:sp>
      <p:sp>
        <p:nvSpPr>
          <p:cNvPr id="4" name="文本框 3"/>
          <p:cNvSpPr txBox="1"/>
          <p:nvPr/>
        </p:nvSpPr>
        <p:spPr>
          <a:xfrm>
            <a:off x="502285" y="791845"/>
            <a:ext cx="11612880" cy="6040755"/>
          </a:xfrm>
          <a:prstGeom prst="rect">
            <a:avLst/>
          </a:prstGeom>
          <a:noFill/>
        </p:spPr>
        <p:txBody>
          <a:bodyPr wrap="square" rtlCol="0">
            <a:noAutofit/>
          </a:bodyPr>
          <a:lstStyle/>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网址：https://hnou.edu-xl.com</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推荐使用谷歌、搜狗、360极速浏览器登录(不要使用微信直接打开网址)</a:t>
            </a:r>
          </a:p>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1、账号：身份证</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2、密码：</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身份证</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登录后学生可自行修改密码）</a:t>
            </a: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、只有涉及附件上传的课程才能用电脑考试</a:t>
            </a: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使用电脑端考试电脑必须配备摄像头</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1"/>
          <p:cNvPicPr>
            <a:picLocks noChangeAspect="1"/>
          </p:cNvPicPr>
          <p:nvPr>
            <p:custDataLst>
              <p:tags r:id="rId1"/>
            </p:custDataLst>
          </p:nvPr>
        </p:nvPicPr>
        <p:blipFill>
          <a:blip r:embed="rId3" cstate="print"/>
          <a:stretch>
            <a:fillRect/>
          </a:stretch>
        </p:blipFill>
        <p:spPr>
          <a:xfrm>
            <a:off x="824230" y="2865755"/>
            <a:ext cx="8367395" cy="39662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电脑端</a:t>
            </a:r>
            <a:r>
              <a:rPr lang="en-US" altLang="zh-CN" sz="1600"/>
              <a:t>-</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登录平台后，学生可以在线进行“形成性考核”、“终结性考试”。如下图是学生进入在线考试的主界面</a:t>
            </a:r>
          </a:p>
        </p:txBody>
      </p:sp>
      <p:pic>
        <p:nvPicPr>
          <p:cNvPr id="5" name="图片 1"/>
          <p:cNvPicPr>
            <a:picLocks noChangeAspect="1"/>
          </p:cNvPicPr>
          <p:nvPr>
            <p:custDataLst>
              <p:tags r:id="rId1"/>
            </p:custDataLst>
          </p:nvPr>
        </p:nvPicPr>
        <p:blipFill>
          <a:blip r:embed="rId3" cstate="print"/>
          <a:stretch>
            <a:fillRect/>
          </a:stretch>
        </p:blipFill>
        <p:spPr>
          <a:xfrm>
            <a:off x="672465" y="1700530"/>
            <a:ext cx="9594850" cy="4577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电脑端</a:t>
            </a:r>
            <a:r>
              <a:rPr lang="en-US" altLang="zh-CN" sz="1600"/>
              <a:t>-</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选择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形成性考核</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终结性考试</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通过人脸识别后点击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开始考试</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进入答题界面</a:t>
            </a:r>
          </a:p>
          <a:p>
            <a:pPr indent="0" fontAlgn="auto">
              <a:lnSpc>
                <a:spcPts val="3200"/>
              </a:lnSpc>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1"/>
            </p:custDataLst>
          </p:nvPr>
        </p:nvPicPr>
        <p:blipFill>
          <a:blip r:embed="rId5" cstate="print"/>
          <a:stretch>
            <a:fillRect/>
          </a:stretch>
        </p:blipFill>
        <p:spPr>
          <a:xfrm>
            <a:off x="616585" y="1756410"/>
            <a:ext cx="5265420" cy="2501900"/>
          </a:xfrm>
          <a:prstGeom prst="rect">
            <a:avLst/>
          </a:prstGeom>
          <a:noFill/>
          <a:ln>
            <a:noFill/>
          </a:ln>
        </p:spPr>
      </p:pic>
      <p:pic>
        <p:nvPicPr>
          <p:cNvPr id="8" name="图片 6"/>
          <p:cNvPicPr>
            <a:picLocks noChangeAspect="1"/>
          </p:cNvPicPr>
          <p:nvPr>
            <p:custDataLst>
              <p:tags r:id="rId2"/>
            </p:custDataLst>
          </p:nvPr>
        </p:nvPicPr>
        <p:blipFill>
          <a:blip r:embed="rId6" cstate="print"/>
          <a:stretch>
            <a:fillRect/>
          </a:stretch>
        </p:blipFill>
        <p:spPr>
          <a:xfrm>
            <a:off x="6202363" y="1737678"/>
            <a:ext cx="5269865" cy="2520315"/>
          </a:xfrm>
          <a:prstGeom prst="rect">
            <a:avLst/>
          </a:prstGeom>
          <a:noFill/>
          <a:ln>
            <a:noFill/>
          </a:ln>
        </p:spPr>
      </p:pic>
      <p:pic>
        <p:nvPicPr>
          <p:cNvPr id="7" name="图片 5"/>
          <p:cNvPicPr>
            <a:picLocks noChangeAspect="1"/>
          </p:cNvPicPr>
          <p:nvPr>
            <p:custDataLst>
              <p:tags r:id="rId3"/>
            </p:custDataLst>
          </p:nvPr>
        </p:nvPicPr>
        <p:blipFill>
          <a:blip r:embed="rId7" cstate="print"/>
          <a:stretch>
            <a:fillRect/>
          </a:stretch>
        </p:blipFill>
        <p:spPr>
          <a:xfrm>
            <a:off x="616585" y="4717733"/>
            <a:ext cx="5271770" cy="17519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电脑端</a:t>
            </a:r>
            <a:r>
              <a:rPr lang="en-US" altLang="zh-CN" sz="1600"/>
              <a:t>-</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做完之后，点击“检查”可对做好的试题进行检查，检查之后，点击“提交”，提交之后，点击“考试记录”可以查看答卷和分数，也可以继续考试，修改答卷</a:t>
            </a:r>
          </a:p>
        </p:txBody>
      </p:sp>
      <p:pic>
        <p:nvPicPr>
          <p:cNvPr id="15" name="图片 4"/>
          <p:cNvPicPr>
            <a:picLocks noChangeAspect="1"/>
          </p:cNvPicPr>
          <p:nvPr>
            <p:custDataLst>
              <p:tags r:id="rId1"/>
            </p:custDataLst>
          </p:nvPr>
        </p:nvPicPr>
        <p:blipFill>
          <a:blip r:embed="rId4" cstate="print"/>
          <a:stretch>
            <a:fillRect/>
          </a:stretch>
        </p:blipFill>
        <p:spPr>
          <a:xfrm>
            <a:off x="655955" y="1933575"/>
            <a:ext cx="7557770" cy="1403350"/>
          </a:xfrm>
          <a:prstGeom prst="rect">
            <a:avLst/>
          </a:prstGeom>
          <a:noFill/>
          <a:ln>
            <a:noFill/>
          </a:ln>
        </p:spPr>
      </p:pic>
      <p:pic>
        <p:nvPicPr>
          <p:cNvPr id="19" name="图片 7"/>
          <p:cNvPicPr>
            <a:picLocks noChangeAspect="1"/>
          </p:cNvPicPr>
          <p:nvPr>
            <p:custDataLst>
              <p:tags r:id="rId2"/>
            </p:custDataLst>
          </p:nvPr>
        </p:nvPicPr>
        <p:blipFill>
          <a:blip r:embed="rId5" cstate="print"/>
          <a:stretch>
            <a:fillRect/>
          </a:stretch>
        </p:blipFill>
        <p:spPr>
          <a:xfrm>
            <a:off x="655638" y="3693160"/>
            <a:ext cx="5268595" cy="2999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技术支持</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技术服务</a:t>
            </a:r>
          </a:p>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考生如有考试相关软件及操作等技术问题可在学习及考试期间前拨打技术服务热线咨询。</a:t>
            </a:r>
          </a:p>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技术服务热线：0731-82932723    </a:t>
            </a:r>
          </a:p>
          <a:p>
            <a:pPr indent="0" fontAlgn="auto">
              <a:lnSpc>
                <a:spcPts val="3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服务时间</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工作日：8:30—17:30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altLang="en-US" sz="1600"/>
              <a:t>考生注意事项及应急预案</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、本</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次考试采用手机</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端考试，考生考试之前请先下载</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安装学历教育云课堂</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门涉及</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上传附件</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课程采用电脑端考试）</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考试采用强制人脸识别的方式，考生必须通过人脸识别才能进入考试，考试过程中随机弹出人脸识别，请按照提示完成人脸识别，如果上传的照片无法通过人脸识别，可联系学校更换。考试请保证全程是本人作答，后期学校会对采集的照片进行人工审核，如有违纪</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行为，将参照“开放教育考试纪律与违规处理办法”进行处理！</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、考生登录后请检查个人基本信息，如发现有误请及时</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联系系统管理员。</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、形成性考核每门课程</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次形考作业，每次形考作业</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次机会对应</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套不同试卷，取最高分，终结性考试每门课程设置</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次考试机会，限时</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分钟（部分课程限时</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180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分钟），取最高</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、如果考试过程中APP闪退、手机重启，考生可以重新打开考试APP，通过“查看记录”，进行</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“继续考试”。</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、如果考试过程中临时断网，断网前的答题内容系统会自动保存，等网络恢复后，下拉考试界面刷新，继续考试。或者通过“查看记录”进行“继续考试”。</a:t>
            </a: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、如果考生人脸识别不通过，可能是非本人采集、采集时光线太暗/太亮、非正面采集、脸部五官被遮挡、戴了口罩等原因，请考生调整拍照光线并坐正重新采集（手机相机不要开美颜或滤镜）。</a:t>
            </a:r>
          </a:p>
          <a:p>
            <a:pPr indent="0" fontAlgn="auto">
              <a:lnSpc>
                <a:spcPts val="32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、考试过程中如果接到电话，必须立马挂掉，会影响考试；考前最好拔出手机卡，使用稳定的wifi网络考试</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。建议考前考生手机电话启用免打扰模式。</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íṡľïḋè"/>
          <p:cNvGrpSpPr/>
          <p:nvPr/>
        </p:nvGrpSpPr>
        <p:grpSpPr>
          <a:xfrm>
            <a:off x="-921385" y="1014730"/>
            <a:ext cx="2490470" cy="4778375"/>
            <a:chOff x="-930109" y="1051361"/>
            <a:chExt cx="2490640" cy="4778319"/>
          </a:xfrm>
        </p:grpSpPr>
        <p:sp>
          <p:nvSpPr>
            <p:cNvPr id="60" name="ïSļiḋè"/>
            <p:cNvSpPr/>
            <p:nvPr/>
          </p:nvSpPr>
          <p:spPr bwMode="auto">
            <a:xfrm rot="13500000">
              <a:off x="-930105" y="3969472"/>
              <a:ext cx="1860208" cy="1860208"/>
            </a:xfrm>
            <a:custGeom>
              <a:avLst/>
              <a:gdLst>
                <a:gd name="connsiteX0" fmla="*/ 0 w 2304255"/>
                <a:gd name="connsiteY0" fmla="*/ 0 h 2304255"/>
                <a:gd name="connsiteX1" fmla="*/ 2304255 w 2304255"/>
                <a:gd name="connsiteY1" fmla="*/ 2304255 h 2304255"/>
                <a:gd name="connsiteX2" fmla="*/ 0 w 2304255"/>
                <a:gd name="connsiteY2" fmla="*/ 2304255 h 2304255"/>
                <a:gd name="connsiteX3" fmla="*/ 0 w 2304255"/>
                <a:gd name="connsiteY3" fmla="*/ 0 h 2304255"/>
              </a:gdLst>
              <a:ahLst/>
              <a:cxnLst>
                <a:cxn ang="0">
                  <a:pos x="connsiteX0" y="connsiteY0"/>
                </a:cxn>
                <a:cxn ang="0">
                  <a:pos x="connsiteX1" y="connsiteY1"/>
                </a:cxn>
                <a:cxn ang="0">
                  <a:pos x="connsiteX2" y="connsiteY2"/>
                </a:cxn>
                <a:cxn ang="0">
                  <a:pos x="connsiteX3" y="connsiteY3"/>
                </a:cxn>
              </a:cxnLst>
              <a:rect l="l" t="t" r="r" b="b"/>
              <a:pathLst>
                <a:path w="2304255" h="2304255">
                  <a:moveTo>
                    <a:pt x="0" y="0"/>
                  </a:moveTo>
                  <a:lnTo>
                    <a:pt x="2304255" y="2304255"/>
                  </a:lnTo>
                  <a:lnTo>
                    <a:pt x="0" y="2304255"/>
                  </a:lnTo>
                  <a:lnTo>
                    <a:pt x="0" y="0"/>
                  </a:lnTo>
                  <a:close/>
                </a:path>
              </a:pathLst>
            </a:custGeom>
            <a:solidFill>
              <a:srgbClr val="378AAA"/>
            </a:solidFill>
            <a:ln w="19050">
              <a:noFill/>
              <a:round/>
            </a:ln>
          </p:spPr>
          <p:txBody>
            <a:bodyPr anchor="ctr"/>
            <a:lstStyle/>
            <a:p>
              <a:pPr algn="ctr"/>
              <a:endParaRPr/>
            </a:p>
          </p:txBody>
        </p:sp>
        <p:sp>
          <p:nvSpPr>
            <p:cNvPr id="61" name="ïsḷiḑé"/>
            <p:cNvSpPr/>
            <p:nvPr/>
          </p:nvSpPr>
          <p:spPr bwMode="auto">
            <a:xfrm rot="2700000">
              <a:off x="-930109" y="1051361"/>
              <a:ext cx="1860208" cy="1860208"/>
            </a:xfrm>
            <a:custGeom>
              <a:avLst/>
              <a:gdLst>
                <a:gd name="connsiteX0" fmla="*/ 0 w 1860208"/>
                <a:gd name="connsiteY0" fmla="*/ 0 h 1860208"/>
                <a:gd name="connsiteX1" fmla="*/ 1860208 w 1860208"/>
                <a:gd name="connsiteY1" fmla="*/ 0 h 1860208"/>
                <a:gd name="connsiteX2" fmla="*/ 1860208 w 1860208"/>
                <a:gd name="connsiteY2" fmla="*/ 1860208 h 1860208"/>
              </a:gdLst>
              <a:ahLst/>
              <a:cxnLst>
                <a:cxn ang="0">
                  <a:pos x="connsiteX0" y="connsiteY0"/>
                </a:cxn>
                <a:cxn ang="0">
                  <a:pos x="connsiteX1" y="connsiteY1"/>
                </a:cxn>
                <a:cxn ang="0">
                  <a:pos x="connsiteX2" y="connsiteY2"/>
                </a:cxn>
              </a:cxnLst>
              <a:rect l="l" t="t" r="r" b="b"/>
              <a:pathLst>
                <a:path w="1860208" h="1860208">
                  <a:moveTo>
                    <a:pt x="0" y="0"/>
                  </a:moveTo>
                  <a:lnTo>
                    <a:pt x="1860208" y="0"/>
                  </a:lnTo>
                  <a:lnTo>
                    <a:pt x="1860208" y="1860208"/>
                  </a:lnTo>
                  <a:close/>
                </a:path>
              </a:pathLst>
            </a:custGeom>
            <a:solidFill>
              <a:srgbClr val="3A94AE">
                <a:lumMod val="100000"/>
              </a:srgbClr>
            </a:solidFill>
            <a:ln w="19050">
              <a:noFill/>
              <a:round/>
            </a:ln>
          </p:spPr>
          <p:txBody>
            <a:bodyPr wrap="square" anchor="ctr">
              <a:noAutofit/>
            </a:bodyPr>
            <a:lstStyle/>
            <a:p>
              <a:pPr algn="ctr"/>
              <a:endParaRPr/>
            </a:p>
          </p:txBody>
        </p:sp>
        <p:sp>
          <p:nvSpPr>
            <p:cNvPr id="62" name="ïṣlîďé"/>
            <p:cNvSpPr/>
            <p:nvPr/>
          </p:nvSpPr>
          <p:spPr bwMode="auto">
            <a:xfrm rot="5400000">
              <a:off x="-780266" y="2648735"/>
              <a:ext cx="3121063" cy="156053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solidFill>
              <a:srgbClr val="768394">
                <a:alpha val="77000"/>
              </a:srgbClr>
            </a:solidFill>
            <a:ln w="19050">
              <a:noFill/>
              <a:round/>
            </a:ln>
          </p:spPr>
          <p:txBody>
            <a:bodyPr anchor="ctr"/>
            <a:lstStyle/>
            <a:p>
              <a:pPr algn="ctr"/>
              <a:endParaRPr/>
            </a:p>
          </p:txBody>
        </p:sp>
      </p:grpSp>
      <p:sp>
        <p:nvSpPr>
          <p:cNvPr id="77" name="iṡľide"/>
          <p:cNvSpPr txBox="1"/>
          <p:nvPr/>
        </p:nvSpPr>
        <p:spPr>
          <a:xfrm>
            <a:off x="2780030" y="2671445"/>
            <a:ext cx="7211060" cy="1442085"/>
          </a:xfrm>
          <a:prstGeom prst="rect">
            <a:avLst/>
          </a:prstGeom>
          <a:noFill/>
        </p:spPr>
        <p:txBody>
          <a:bodyPr wrap="none" lIns="90000" tIns="46800" rIns="90000" bIns="46800" anchor="b" anchorCtr="0"/>
          <a:lstStyle/>
          <a:p>
            <a:pPr algn="ctr"/>
            <a:r>
              <a:rPr lang="en-US" altLang="zh-CN"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 </a:t>
            </a:r>
          </a:p>
          <a:p>
            <a:pPr algn="ctr"/>
            <a:endParaRPr lang="zh-CN" altLang="en-US"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a:p>
            <a:pPr algn="ctr"/>
            <a:r>
              <a:rPr lang="zh-CN"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mn-ea"/>
              </a:rPr>
              <a:t>手机</a:t>
            </a:r>
            <a:r>
              <a:rPr lang="en-US" altLang="zh-CN"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mn-ea"/>
              </a:rPr>
              <a:t> APP</a:t>
            </a:r>
            <a:r>
              <a:rPr lang="zh-CN" altLang="en-US" sz="6600" b="1" dirty="0">
                <a:solidFill>
                  <a:schemeClr val="bg2">
                    <a:lumMod val="50000"/>
                  </a:schemeClr>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rPr>
              <a:t>操作指南</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en-US" altLang="zh-CN" sz="1600"/>
              <a:t>APP</a:t>
            </a:r>
            <a:r>
              <a:rPr lang="zh-CN" altLang="en-US" sz="1600"/>
              <a:t>下载安装</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扫码下载、安装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（支持安卓、苹果手机）</a:t>
            </a:r>
          </a:p>
          <a:p>
            <a:pPr indent="0" fontAlgn="auto">
              <a:lnSpc>
                <a:spcPts val="3200"/>
              </a:lnSpc>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、打开</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扫码验证学校</a:t>
            </a: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、苹果手机需要设置信任后才能使用（详细步骤见下页）</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3200"/>
              </a:lnSpc>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1"/>
            </p:custDataLst>
          </p:nvPr>
        </p:nvPicPr>
        <p:blipFill>
          <a:blip r:embed="rId5" cstate="print"/>
          <a:stretch>
            <a:fillRect/>
          </a:stretch>
        </p:blipFill>
        <p:spPr>
          <a:xfrm>
            <a:off x="1344295" y="2066925"/>
            <a:ext cx="1694815" cy="1694815"/>
          </a:xfrm>
          <a:prstGeom prst="rect">
            <a:avLst/>
          </a:prstGeom>
        </p:spPr>
      </p:pic>
      <p:sp>
        <p:nvSpPr>
          <p:cNvPr id="5" name="文本框 4"/>
          <p:cNvSpPr txBox="1"/>
          <p:nvPr/>
        </p:nvSpPr>
        <p:spPr>
          <a:xfrm>
            <a:off x="1421130" y="3761740"/>
            <a:ext cx="1541145" cy="337185"/>
          </a:xfrm>
          <a:prstGeom prst="rect">
            <a:avLst/>
          </a:prstGeom>
          <a:noFill/>
        </p:spPr>
        <p:txBody>
          <a:bodyPr wrap="square" rtlCol="0">
            <a:spAutoFit/>
          </a:bodyPr>
          <a:lstStyle/>
          <a:p>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扫码下载</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APP</a:t>
            </a:r>
          </a:p>
        </p:txBody>
      </p:sp>
      <p:pic>
        <p:nvPicPr>
          <p:cNvPr id="6" name="图片 5"/>
          <p:cNvPicPr>
            <a:picLocks noChangeAspect="1"/>
          </p:cNvPicPr>
          <p:nvPr>
            <p:custDataLst>
              <p:tags r:id="rId2"/>
            </p:custDataLst>
          </p:nvPr>
        </p:nvPicPr>
        <p:blipFill>
          <a:blip r:embed="rId6" cstate="print"/>
          <a:stretch>
            <a:fillRect/>
          </a:stretch>
        </p:blipFill>
        <p:spPr>
          <a:xfrm>
            <a:off x="5014595" y="2066925"/>
            <a:ext cx="1666875" cy="1647825"/>
          </a:xfrm>
          <a:prstGeom prst="rect">
            <a:avLst/>
          </a:prstGeom>
        </p:spPr>
      </p:pic>
      <p:sp>
        <p:nvSpPr>
          <p:cNvPr id="7" name="文本框 6"/>
          <p:cNvSpPr txBox="1"/>
          <p:nvPr/>
        </p:nvSpPr>
        <p:spPr>
          <a:xfrm>
            <a:off x="5248910" y="3761740"/>
            <a:ext cx="1198880" cy="337185"/>
          </a:xfrm>
          <a:prstGeom prst="rect">
            <a:avLst/>
          </a:prstGeom>
          <a:noFill/>
        </p:spPr>
        <p:txBody>
          <a:bodyPr wrap="square" rtlCol="0">
            <a:spAutoFit/>
          </a:bodyPr>
          <a:lstStyle/>
          <a:p>
            <a:r>
              <a:rPr lang="zh-CN" altLang="en-US" sz="1600" b="1">
                <a:solidFill>
                  <a:srgbClr val="FF0000"/>
                </a:solidFill>
                <a:latin typeface="微软雅黑" panose="020B0503020204020204" pitchFamily="34" charset="-122"/>
                <a:ea typeface="微软雅黑" panose="020B0503020204020204" pitchFamily="34" charset="-122"/>
              </a:rPr>
              <a:t>学校验证码</a:t>
            </a:r>
          </a:p>
        </p:txBody>
      </p:sp>
      <p:pic>
        <p:nvPicPr>
          <p:cNvPr id="9" name="图片 8"/>
          <p:cNvPicPr>
            <a:picLocks noChangeAspect="1"/>
          </p:cNvPicPr>
          <p:nvPr>
            <p:custDataLst>
              <p:tags r:id="rId3"/>
            </p:custDataLst>
          </p:nvPr>
        </p:nvPicPr>
        <p:blipFill>
          <a:blip r:embed="rId7" cstate="print"/>
          <a:stretch>
            <a:fillRect/>
          </a:stretch>
        </p:blipFill>
        <p:spPr>
          <a:xfrm>
            <a:off x="1177925" y="4829810"/>
            <a:ext cx="2108835" cy="1691005"/>
          </a:xfrm>
          <a:prstGeom prst="rect">
            <a:avLst/>
          </a:prstGeom>
          <a:ln>
            <a:solidFill>
              <a:schemeClr val="bg1">
                <a:lumMod val="8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zh-CN" sz="1600"/>
              <a:t>苹果手机安装流程</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苹果手机下载后打开手机设置</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通用</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 VPN</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与设备管理</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设置信任</a:t>
            </a:r>
          </a:p>
        </p:txBody>
      </p:sp>
      <p:pic>
        <p:nvPicPr>
          <p:cNvPr id="5" name="图片 4"/>
          <p:cNvPicPr>
            <a:picLocks noChangeAspect="1"/>
          </p:cNvPicPr>
          <p:nvPr>
            <p:custDataLst>
              <p:tags r:id="rId1"/>
            </p:custDataLst>
          </p:nvPr>
        </p:nvPicPr>
        <p:blipFill>
          <a:blip r:embed="rId5" cstate="print"/>
          <a:stretch>
            <a:fillRect/>
          </a:stretch>
        </p:blipFill>
        <p:spPr>
          <a:xfrm>
            <a:off x="911860" y="1932305"/>
            <a:ext cx="2774315" cy="4773295"/>
          </a:xfrm>
          <a:prstGeom prst="rect">
            <a:avLst/>
          </a:prstGeom>
        </p:spPr>
      </p:pic>
      <p:pic>
        <p:nvPicPr>
          <p:cNvPr id="7" name="图片 6"/>
          <p:cNvPicPr>
            <a:picLocks noChangeAspect="1"/>
          </p:cNvPicPr>
          <p:nvPr>
            <p:custDataLst>
              <p:tags r:id="rId2"/>
            </p:custDataLst>
          </p:nvPr>
        </p:nvPicPr>
        <p:blipFill>
          <a:blip r:embed="rId6" cstate="print"/>
          <a:stretch>
            <a:fillRect/>
          </a:stretch>
        </p:blipFill>
        <p:spPr>
          <a:xfrm>
            <a:off x="4283075" y="1932305"/>
            <a:ext cx="2749550" cy="4749800"/>
          </a:xfrm>
          <a:prstGeom prst="rect">
            <a:avLst/>
          </a:prstGeom>
        </p:spPr>
      </p:pic>
      <p:pic>
        <p:nvPicPr>
          <p:cNvPr id="8" name="图片 7"/>
          <p:cNvPicPr>
            <a:picLocks noChangeAspect="1"/>
          </p:cNvPicPr>
          <p:nvPr>
            <p:custDataLst>
              <p:tags r:id="rId3"/>
            </p:custDataLst>
          </p:nvPr>
        </p:nvPicPr>
        <p:blipFill>
          <a:blip r:embed="rId7" cstate="print"/>
          <a:stretch>
            <a:fillRect/>
          </a:stretch>
        </p:blipFill>
        <p:spPr>
          <a:xfrm>
            <a:off x="7629525" y="1932305"/>
            <a:ext cx="2746375" cy="4727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en-US" altLang="zh-CN" sz="1600"/>
              <a:t>APP-</a:t>
            </a:r>
            <a:r>
              <a:rPr lang="zh-CN" altLang="en-US" sz="1600"/>
              <a:t>登录界面</a:t>
            </a:r>
          </a:p>
        </p:txBody>
      </p:sp>
      <p:sp>
        <p:nvSpPr>
          <p:cNvPr id="4" name="文本框 3"/>
          <p:cNvSpPr txBox="1"/>
          <p:nvPr/>
        </p:nvSpPr>
        <p:spPr>
          <a:xfrm>
            <a:off x="502285" y="1050290"/>
            <a:ext cx="11621770" cy="5750560"/>
          </a:xfrm>
          <a:prstGeom prst="rect">
            <a:avLst/>
          </a:prstGeom>
          <a:noFill/>
        </p:spPr>
        <p:txBody>
          <a:bodyPr wrap="square" rtlCol="0">
            <a:noAutofit/>
          </a:bodyPr>
          <a:lstStyle/>
          <a:p>
            <a:pPr indent="0" fontAlgn="auto">
              <a:lnSpc>
                <a:spcPts val="3200"/>
              </a:lnSpc>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登录账号：身份证</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110101200007289307）</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ts val="3200"/>
              </a:lnSpc>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登录密码：身份证</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110101200007289307）</a:t>
            </a:r>
            <a:r>
              <a:rPr lang="en-US" altLang="zh-CN"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custDataLst>
              <p:tags r:id="rId1"/>
            </p:custDataLst>
          </p:nvPr>
        </p:nvPicPr>
        <p:blipFill>
          <a:blip r:embed="rId3" cstate="print"/>
          <a:stretch>
            <a:fillRect/>
          </a:stretch>
        </p:blipFill>
        <p:spPr>
          <a:xfrm>
            <a:off x="1409700" y="2076450"/>
            <a:ext cx="2713990" cy="4638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en-US" altLang="zh-CN" sz="1600"/>
              <a:t>APP-</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、登录后，在在线学习模块可以看到需要练习及考试的课程。点击对应课程即可进入课程的“形成性考核”、“终结性考试”界面，平时作业属于“形成性考核”内容，期末考试属于“终结性考试”内容</a:t>
            </a:r>
          </a:p>
        </p:txBody>
      </p:sp>
      <p:pic>
        <p:nvPicPr>
          <p:cNvPr id="35" name="图片 19"/>
          <p:cNvPicPr>
            <a:picLocks noChangeAspect="1"/>
          </p:cNvPicPr>
          <p:nvPr>
            <p:custDataLst>
              <p:tags r:id="rId1"/>
            </p:custDataLst>
          </p:nvPr>
        </p:nvPicPr>
        <p:blipFill>
          <a:blip r:embed="rId4" cstate="print"/>
          <a:stretch>
            <a:fillRect/>
          </a:stretch>
        </p:blipFill>
        <p:spPr>
          <a:xfrm>
            <a:off x="927100" y="2004060"/>
            <a:ext cx="2521585" cy="4490720"/>
          </a:xfrm>
          <a:prstGeom prst="rect">
            <a:avLst/>
          </a:prstGeom>
          <a:noFill/>
          <a:ln>
            <a:noFill/>
          </a:ln>
        </p:spPr>
      </p:pic>
      <p:pic>
        <p:nvPicPr>
          <p:cNvPr id="16" name="图片 12"/>
          <p:cNvPicPr>
            <a:picLocks noChangeAspect="1"/>
          </p:cNvPicPr>
          <p:nvPr>
            <p:custDataLst>
              <p:tags r:id="rId2"/>
            </p:custDataLst>
          </p:nvPr>
        </p:nvPicPr>
        <p:blipFill>
          <a:blip r:embed="rId5" cstate="print"/>
          <a:stretch>
            <a:fillRect/>
          </a:stretch>
        </p:blipFill>
        <p:spPr>
          <a:xfrm>
            <a:off x="4414520" y="2004060"/>
            <a:ext cx="2669540" cy="4490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en-US" altLang="zh-CN" sz="1600"/>
              <a:t>APP-</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、点击各个模块的开始考试按钮，并完成人脸识别，即可进入对应模块的练习或考试，完成考试后点击左上角交卷按钮提交试卷即可。</a:t>
            </a:r>
          </a:p>
        </p:txBody>
      </p:sp>
      <p:pic>
        <p:nvPicPr>
          <p:cNvPr id="14" name="图片 11"/>
          <p:cNvPicPr>
            <a:picLocks noChangeAspect="1"/>
          </p:cNvPicPr>
          <p:nvPr>
            <p:custDataLst>
              <p:tags r:id="rId1"/>
            </p:custDataLst>
          </p:nvPr>
        </p:nvPicPr>
        <p:blipFill>
          <a:blip r:embed="rId6" cstate="print"/>
          <a:stretch>
            <a:fillRect/>
          </a:stretch>
        </p:blipFill>
        <p:spPr>
          <a:xfrm>
            <a:off x="919480" y="2185670"/>
            <a:ext cx="2514600" cy="4475480"/>
          </a:xfrm>
          <a:prstGeom prst="rect">
            <a:avLst/>
          </a:prstGeom>
          <a:noFill/>
          <a:ln>
            <a:noFill/>
          </a:ln>
        </p:spPr>
      </p:pic>
      <p:pic>
        <p:nvPicPr>
          <p:cNvPr id="17" name="图片 13"/>
          <p:cNvPicPr>
            <a:picLocks noChangeAspect="1"/>
          </p:cNvPicPr>
          <p:nvPr>
            <p:custDataLst>
              <p:tags r:id="rId2"/>
            </p:custDataLst>
          </p:nvPr>
        </p:nvPicPr>
        <p:blipFill>
          <a:blip r:embed="rId7" cstate="print"/>
          <a:stretch>
            <a:fillRect/>
          </a:stretch>
        </p:blipFill>
        <p:spPr>
          <a:xfrm>
            <a:off x="3609975" y="2185670"/>
            <a:ext cx="2466340" cy="4292600"/>
          </a:xfrm>
          <a:prstGeom prst="rect">
            <a:avLst/>
          </a:prstGeom>
          <a:noFill/>
          <a:ln>
            <a:noFill/>
          </a:ln>
        </p:spPr>
      </p:pic>
      <p:pic>
        <p:nvPicPr>
          <p:cNvPr id="39" name="图片 23"/>
          <p:cNvPicPr>
            <a:picLocks noChangeAspect="1"/>
          </p:cNvPicPr>
          <p:nvPr>
            <p:custDataLst>
              <p:tags r:id="rId3"/>
            </p:custDataLst>
          </p:nvPr>
        </p:nvPicPr>
        <p:blipFill>
          <a:blip r:embed="rId8" cstate="print"/>
          <a:stretch>
            <a:fillRect/>
          </a:stretch>
        </p:blipFill>
        <p:spPr>
          <a:xfrm>
            <a:off x="6287135" y="2185670"/>
            <a:ext cx="2497455" cy="4293235"/>
          </a:xfrm>
          <a:prstGeom prst="rect">
            <a:avLst/>
          </a:prstGeom>
          <a:noFill/>
          <a:ln>
            <a:noFill/>
          </a:ln>
        </p:spPr>
      </p:pic>
      <p:pic>
        <p:nvPicPr>
          <p:cNvPr id="40" name="图片 24"/>
          <p:cNvPicPr>
            <a:picLocks noChangeAspect="1"/>
          </p:cNvPicPr>
          <p:nvPr>
            <p:custDataLst>
              <p:tags r:id="rId4"/>
            </p:custDataLst>
          </p:nvPr>
        </p:nvPicPr>
        <p:blipFill>
          <a:blip r:embed="rId9" cstate="print"/>
          <a:stretch>
            <a:fillRect/>
          </a:stretch>
        </p:blipFill>
        <p:spPr>
          <a:xfrm>
            <a:off x="9105900" y="2185670"/>
            <a:ext cx="2582545" cy="44234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285" y="245110"/>
            <a:ext cx="2613660" cy="546735"/>
          </a:xfrm>
        </p:spPr>
        <p:txBody>
          <a:bodyPr/>
          <a:lstStyle/>
          <a:p>
            <a:r>
              <a:rPr lang="en-US" altLang="zh-CN" sz="1600"/>
              <a:t>APP-</a:t>
            </a:r>
            <a:r>
              <a:rPr lang="zh-CN" altLang="en-US" sz="1600"/>
              <a:t>考试界面</a:t>
            </a:r>
          </a:p>
        </p:txBody>
      </p:sp>
      <p:sp>
        <p:nvSpPr>
          <p:cNvPr id="4" name="文本框 3"/>
          <p:cNvSpPr txBox="1"/>
          <p:nvPr/>
        </p:nvSpPr>
        <p:spPr>
          <a:xfrm>
            <a:off x="502285" y="869950"/>
            <a:ext cx="11621770" cy="5930900"/>
          </a:xfrm>
          <a:prstGeom prst="rect">
            <a:avLst/>
          </a:prstGeom>
          <a:noFill/>
        </p:spPr>
        <p:txBody>
          <a:bodyPr wrap="square" rtlCol="0">
            <a:noAutofit/>
          </a:bodyPr>
          <a:lstStyle/>
          <a:p>
            <a:pPr indent="0" fontAlgn="auto">
              <a:lnSpc>
                <a:spcPts val="32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、考试课程题型包含客观题、主观题，答题过程中可通过手指滑动屏幕进行左右切换题目，主观题支持打字输入部分特殊题型支持上传附件。</a:t>
            </a:r>
          </a:p>
        </p:txBody>
      </p:sp>
      <p:pic>
        <p:nvPicPr>
          <p:cNvPr id="18" name="图片 14"/>
          <p:cNvPicPr>
            <a:picLocks noChangeAspect="1"/>
          </p:cNvPicPr>
          <p:nvPr>
            <p:custDataLst>
              <p:tags r:id="rId1"/>
            </p:custDataLst>
          </p:nvPr>
        </p:nvPicPr>
        <p:blipFill>
          <a:blip r:embed="rId3" cstate="print"/>
          <a:stretch>
            <a:fillRect/>
          </a:stretch>
        </p:blipFill>
        <p:spPr>
          <a:xfrm>
            <a:off x="1063625" y="2031365"/>
            <a:ext cx="2356485" cy="458597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GNlMTU1NWY0MGU0NWJiOTk1YTFhYjlhZThlN2FkOTkifQ=="/>
  <p:tag name="KSO_WPP_MARK_KEY" val="873d8f88-ce50-4f28-86c2-5d2c57b8d44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663,&quot;width&quot;:3321}"/>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856</Words>
  <Application>Microsoft Office PowerPoint</Application>
  <PresentationFormat>自定义</PresentationFormat>
  <Paragraphs>65</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15</vt:i4>
      </vt:variant>
    </vt:vector>
  </HeadingPairs>
  <TitlesOfParts>
    <vt:vector size="24" baseType="lpstr">
      <vt:lpstr>Arial</vt:lpstr>
      <vt:lpstr>宋体</vt:lpstr>
      <vt:lpstr>微软雅黑</vt:lpstr>
      <vt:lpstr>Calibri</vt:lpstr>
      <vt:lpstr>Calibri Light</vt:lpstr>
      <vt:lpstr>迷你简汉真广标</vt:lpstr>
      <vt:lpstr>Impact</vt:lpstr>
      <vt:lpstr>2_Office 主题</vt:lpstr>
      <vt:lpstr>1_Office 主题</vt:lpstr>
      <vt:lpstr>幻灯片 1</vt:lpstr>
      <vt:lpstr>考生注意事项及应急预案</vt:lpstr>
      <vt:lpstr>幻灯片 3</vt:lpstr>
      <vt:lpstr>APP下载安装</vt:lpstr>
      <vt:lpstr>苹果手机安装流程</vt:lpstr>
      <vt:lpstr>APP-登录界面</vt:lpstr>
      <vt:lpstr>APP-考试界面</vt:lpstr>
      <vt:lpstr>APP-考试界面</vt:lpstr>
      <vt:lpstr>APP-考试界面</vt:lpstr>
      <vt:lpstr>幻灯片 10</vt:lpstr>
      <vt:lpstr>电脑端-登录</vt:lpstr>
      <vt:lpstr>电脑端-考试界面</vt:lpstr>
      <vt:lpstr>电脑端-考试界面</vt:lpstr>
      <vt:lpstr>电脑端-考试界面</vt:lpstr>
      <vt:lpstr>技术支持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杜鹏亮</dc:creator>
  <cp:lastModifiedBy>Microsoft</cp:lastModifiedBy>
  <cp:revision>397</cp:revision>
  <dcterms:created xsi:type="dcterms:W3CDTF">2014-10-31T09:28:00Z</dcterms:created>
  <dcterms:modified xsi:type="dcterms:W3CDTF">2023-11-30T02:32:33Z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94E10A1CA6CB4D6D98657DD5E05B2405_13</vt:lpwstr>
  </property>
</Properties>
</file>